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1"/>
  </p:notesMasterIdLst>
  <p:sldIdLst>
    <p:sldId id="256" r:id="rId2"/>
    <p:sldId id="278" r:id="rId3"/>
    <p:sldId id="294" r:id="rId4"/>
    <p:sldId id="302" r:id="rId5"/>
    <p:sldId id="303" r:id="rId6"/>
    <p:sldId id="283" r:id="rId7"/>
    <p:sldId id="284" r:id="rId8"/>
    <p:sldId id="257" r:id="rId9"/>
    <p:sldId id="325" r:id="rId10"/>
    <p:sldId id="323" r:id="rId11"/>
    <p:sldId id="324" r:id="rId12"/>
    <p:sldId id="282" r:id="rId13"/>
    <p:sldId id="281" r:id="rId14"/>
    <p:sldId id="286" r:id="rId15"/>
    <p:sldId id="285" r:id="rId16"/>
    <p:sldId id="263" r:id="rId17"/>
    <p:sldId id="287" r:id="rId18"/>
    <p:sldId id="269" r:id="rId19"/>
    <p:sldId id="290" r:id="rId20"/>
    <p:sldId id="321" r:id="rId21"/>
    <p:sldId id="272" r:id="rId22"/>
    <p:sldId id="258" r:id="rId23"/>
    <p:sldId id="322" r:id="rId24"/>
    <p:sldId id="274" r:id="rId25"/>
    <p:sldId id="305" r:id="rId26"/>
    <p:sldId id="260" r:id="rId27"/>
    <p:sldId id="308" r:id="rId28"/>
    <p:sldId id="309" r:id="rId29"/>
    <p:sldId id="310" r:id="rId30"/>
    <p:sldId id="311" r:id="rId31"/>
    <p:sldId id="312" r:id="rId32"/>
    <p:sldId id="333" r:id="rId33"/>
    <p:sldId id="316" r:id="rId34"/>
    <p:sldId id="271" r:id="rId35"/>
    <p:sldId id="315" r:id="rId36"/>
    <p:sldId id="317" r:id="rId37"/>
    <p:sldId id="319" r:id="rId38"/>
    <p:sldId id="318" r:id="rId39"/>
    <p:sldId id="320" r:id="rId40"/>
    <p:sldId id="275" r:id="rId41"/>
    <p:sldId id="276" r:id="rId42"/>
    <p:sldId id="270" r:id="rId43"/>
    <p:sldId id="301" r:id="rId44"/>
    <p:sldId id="304" r:id="rId45"/>
    <p:sldId id="289" r:id="rId46"/>
    <p:sldId id="268" r:id="rId47"/>
    <p:sldId id="295" r:id="rId48"/>
    <p:sldId id="326" r:id="rId49"/>
    <p:sldId id="327" r:id="rId50"/>
    <p:sldId id="328" r:id="rId51"/>
    <p:sldId id="329" r:id="rId52"/>
    <p:sldId id="299" r:id="rId53"/>
    <p:sldId id="330" r:id="rId54"/>
    <p:sldId id="331" r:id="rId55"/>
    <p:sldId id="332" r:id="rId56"/>
    <p:sldId id="297" r:id="rId57"/>
    <p:sldId id="266" r:id="rId58"/>
    <p:sldId id="264" r:id="rId59"/>
    <p:sldId id="29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929" autoAdjust="0"/>
  </p:normalViewPr>
  <p:slideViewPr>
    <p:cSldViewPr snapToGrid="0">
      <p:cViewPr varScale="1">
        <p:scale>
          <a:sx n="70" d="100"/>
          <a:sy n="70" d="100"/>
        </p:scale>
        <p:origin x="112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258AF-F30B-4ED4-BE83-133AFD6B4A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9D95D-ABBC-4F3B-82A5-4E95C81B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93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9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8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10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13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99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Initially developed</a:t>
            </a:r>
            <a:r>
              <a:rPr lang="en-US" baseline="0" dirty="0" smtClean="0"/>
              <a:t> for </a:t>
            </a:r>
            <a:r>
              <a:rPr lang="en-US" dirty="0" smtClean="0"/>
              <a:t>Rogue</a:t>
            </a:r>
            <a:r>
              <a:rPr lang="en-US" baseline="0" dirty="0" smtClean="0"/>
              <a:t> Legacy in between HLM1 and HLM2.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48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6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52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70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09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4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61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02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7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5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9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5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03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77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95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50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800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26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19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28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37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0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1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07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1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72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89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14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16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2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6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5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000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21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72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38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702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62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801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298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413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76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42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2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D95D-ABBC-4F3B-82A5-4E95C81BF2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6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6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1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1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3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3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3261-FF4B-45A3-B4BB-D99AB8ECFE33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86E9F-0404-4F5B-BF14-CAD56B9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Ports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Use original code directly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Use existing assets and toolchains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May need language-to-language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Emulations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Use original binaries and content as-is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Normalization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Convert to cross-platform framework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Hide platform specifics from game/engine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Improve shared technology constantly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Can do most development without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devkits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‘Black Box’ ports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Use closed-source and unsupported technology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Require reverse engineering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May require language-to-language conversions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4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Adaptation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Tailoring Controls &amp; UI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Platform-Specific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Quality Assurance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&amp; First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Party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Submissions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“Best on Vita”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4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Justice Solid" pitchFamily="2" charset="0"/>
              </a:rPr>
              <a:t>SilverWare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Porting at Abstraction Games</a:t>
            </a:r>
          </a:p>
          <a:p>
            <a:r>
              <a:rPr lang="en-US" dirty="0" err="1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SilverWare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Hotline Miami Ports</a:t>
            </a:r>
          </a:p>
        </p:txBody>
      </p:sp>
    </p:spTree>
    <p:extLst>
      <p:ext uri="{BB962C8B-B14F-4D97-AF65-F5344CB8AC3E}">
        <p14:creationId xmlns:p14="http://schemas.microsoft.com/office/powerpoint/2010/main" val="394412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SilverWare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Cross-Platform C++ Library for Porting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SDK for a ‘virtual platform’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Modeled after low-level libraries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Not a game engine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Not strictly low-level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Hotline Miami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Porting at Abstraction Games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SilverWare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Hotline Miami Ports</a:t>
            </a:r>
          </a:p>
        </p:txBody>
      </p:sp>
    </p:spTree>
    <p:extLst>
      <p:ext uri="{BB962C8B-B14F-4D97-AF65-F5344CB8AC3E}">
        <p14:creationId xmlns:p14="http://schemas.microsoft.com/office/powerpoint/2010/main" val="2325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Data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GameMaker</a:t>
            </a: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Data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Fonts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Sounds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Sprites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Backgrounds (‘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Tilesets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’)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Objects (‘Classes’)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Rooms (‘Levels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’)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Scripts (‘Functions’)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Encoded in single binary .GMK file.</a:t>
            </a:r>
          </a:p>
        </p:txBody>
      </p:sp>
    </p:spTree>
    <p:extLst>
      <p:ext uri="{BB962C8B-B14F-4D97-AF65-F5344CB8AC3E}">
        <p14:creationId xmlns:p14="http://schemas.microsoft.com/office/powerpoint/2010/main" val="14857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Hotline Miami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7" y="2711002"/>
            <a:ext cx="10321967" cy="24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Introduction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440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GameMaker</a:t>
            </a:r>
            <a:r>
              <a:rPr lang="en-US" sz="4400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440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GameBaker</a:t>
            </a:r>
            <a:endParaRPr lang="en-US" sz="4400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Porting Hotline Miami</a:t>
            </a:r>
            <a:endParaRPr lang="en-US" sz="4400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Data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Data Conversion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Code Conversion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18931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Data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ENIGMA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C# </a:t>
            </a: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Tools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Export data to generic format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Resources as PNG, WAV, Bitmap Font, etc.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Other data as 1:1 memory-mapped tables.</a:t>
            </a:r>
          </a:p>
        </p:txBody>
      </p:sp>
    </p:spTree>
    <p:extLst>
      <p:ext uri="{BB962C8B-B14F-4D97-AF65-F5344CB8AC3E}">
        <p14:creationId xmlns:p14="http://schemas.microsoft.com/office/powerpoint/2010/main" val="426571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Data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35" y="1913040"/>
            <a:ext cx="7067775" cy="41392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Data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3" y="1910419"/>
            <a:ext cx="6518087" cy="4204198"/>
          </a:xfrm>
        </p:spPr>
      </p:pic>
    </p:spTree>
    <p:extLst>
      <p:ext uri="{BB962C8B-B14F-4D97-AF65-F5344CB8AC3E}">
        <p14:creationId xmlns:p14="http://schemas.microsoft.com/office/powerpoint/2010/main" val="29865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Data Conversion</a:t>
            </a:r>
          </a:p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Code Conversion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27880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IRONY.NET Language Implementation Kit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‘Development Kit for Implementing Languages’.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Write grammar directly in C#.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No specialized Scanner/Parser language.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IRONY.NET grammar definition example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switch_statement</a:t>
            </a:r>
            <a:r>
              <a:rPr lang="en-US" sz="16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.Rule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= 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"switch"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expression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Lbr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+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switch_sections_opt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Rbr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switch_section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switch_labels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statement_list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switch_sections_opt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MakeStarRule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switch_sections_opt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, null,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switch_section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case_statement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"case"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expression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colon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switch_label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case_statement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| 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"default"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colon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switch_labels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MakePlusRule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switch_labels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, null,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switch_label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2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52355" y="1968285"/>
            <a:ext cx="8681492" cy="40660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968285"/>
            <a:ext cx="2632363" cy="4066019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case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Source Code Pro" panose="020B050903040302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34" y="1968284"/>
            <a:ext cx="8419534" cy="4066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0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52355" y="1968285"/>
            <a:ext cx="8681492" cy="40660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968285"/>
            <a:ext cx="2632363" cy="4066019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0: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x =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56" y="1968284"/>
            <a:ext cx="8579891" cy="4066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61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52355" y="1968285"/>
            <a:ext cx="8681492" cy="40660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968285"/>
            <a:ext cx="2632363" cy="4066019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0: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x =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55" y="1989067"/>
            <a:ext cx="8090883" cy="4066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Introduction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Porting at Abstraction Games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SilverWare</a:t>
            </a:r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Hotline Miami Ports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1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52355" y="1968285"/>
            <a:ext cx="8681492" cy="40660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968285"/>
            <a:ext cx="2632363" cy="4066019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case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Source Code Pro" panose="020B050903040302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x =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6" y="2008441"/>
            <a:ext cx="5545852" cy="4066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3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52355" y="1968285"/>
            <a:ext cx="8681492" cy="40660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968285"/>
            <a:ext cx="2632363" cy="4066019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0: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14" y="1989066"/>
            <a:ext cx="7097789" cy="4066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53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52355" y="1968285"/>
            <a:ext cx="8681492" cy="40660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968285"/>
            <a:ext cx="2632363" cy="4066019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case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Source Code Pro" panose="020B050903040302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34" y="1968284"/>
            <a:ext cx="8419534" cy="4066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65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760465"/>
            <a:ext cx="2632363" cy="4940422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case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Source Code Pro" panose="020B050903040302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1" y="1760465"/>
            <a:ext cx="8119541" cy="282418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3466320" y="4719038"/>
            <a:ext cx="8119541" cy="19818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IRONY.NET AST Node Example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public 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class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SwitchNode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BlockStatement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public override void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Init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Irony.Ast.AstContext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context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,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ParseTreeNode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treeNode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</a:t>
            </a: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basic initialization</a:t>
            </a:r>
            <a:endParaRPr lang="en-US" sz="16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base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.Init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(context,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treeNode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</a:t>
            </a: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get all AST nodes inside the switch parentheses.</a:t>
            </a:r>
            <a:endParaRPr lang="en-US" sz="16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nodes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treeNode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.GetMappedChildNodes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</a:t>
            </a: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output C++ code to be generated.</a:t>
            </a:r>
            <a:endParaRPr lang="en-US" sz="16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CCode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"switch"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"( "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+ </a:t>
            </a:r>
            <a:r>
              <a:rPr lang="en-US" sz="16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GetCCode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nodes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[0]) + 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".</a:t>
            </a:r>
            <a:r>
              <a:rPr lang="en-US" sz="1600" dirty="0" err="1">
                <a:solidFill>
                  <a:schemeClr val="accent2"/>
                </a:solidFill>
                <a:latin typeface="Source Code Pro" panose="020B0509030403020204" pitchFamily="49" charset="0"/>
              </a:rPr>
              <a:t>GetSwitchValue</a:t>
            </a:r>
            <a:r>
              <a:rPr lang="en-US" sz="1600" dirty="0">
                <a:solidFill>
                  <a:schemeClr val="accent2"/>
                </a:solidFill>
                <a:latin typeface="Source Code Pro" panose="020B0509030403020204" pitchFamily="49" charset="0"/>
              </a:rPr>
              <a:t>() )"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760465"/>
            <a:ext cx="2632363" cy="4940422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0: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x =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3466320" y="4719038"/>
            <a:ext cx="8119541" cy="19818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 smtClean="0">
                <a:solidFill>
                  <a:schemeClr val="accent1"/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1" y="1760465"/>
            <a:ext cx="8119540" cy="282418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959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760465"/>
            <a:ext cx="2632363" cy="4940422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0: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x =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3466320" y="4719038"/>
            <a:ext cx="8119541" cy="19818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switch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-&gt;Get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err="1" smtClean="0">
                <a:solidFill>
                  <a:srgbClr val="FFC000"/>
                </a:solidFill>
                <a:latin typeface="Source Code Pro" panose="020B0509030403020204" pitchFamily="49" charset="0"/>
              </a:rPr>
              <a:t>var_myMember</a:t>
            </a:r>
            <a:r>
              <a:rPr lang="en-US" sz="1200" dirty="0" smtClean="0">
                <a:solidFill>
                  <a:srgbClr val="FFC000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.</a:t>
            </a:r>
            <a:r>
              <a:rPr lang="en-US" sz="12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GetSwitchValue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() 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1" y="1760465"/>
            <a:ext cx="8119540" cy="282418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245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760465"/>
            <a:ext cx="2632363" cy="4940422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case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Source Code Pro" panose="020B050903040302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x =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3466320" y="4719038"/>
            <a:ext cx="8119541" cy="19818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_instance-&gt;Get(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var_myMember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).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GetSwitchValue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()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case 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0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1" y="1760465"/>
            <a:ext cx="8119540" cy="282418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23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760465"/>
            <a:ext cx="2632363" cy="4940422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0: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3466320" y="4719038"/>
            <a:ext cx="8119541" cy="19818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test;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switch ( _instance-&gt;Get(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var_myMember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).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GetSwitchValue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()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    case 0: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2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GetInstanceVar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&lt; </a:t>
            </a: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var_x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&gt;() =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        break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endParaRPr lang="en-US" sz="1200" dirty="0" smtClean="0">
              <a:solidFill>
                <a:schemeClr val="bg1">
                  <a:lumMod val="65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1" y="1760465"/>
            <a:ext cx="8119540" cy="282418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881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IRONY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5" y="1760465"/>
            <a:ext cx="2632363" cy="4940422"/>
          </a:xfr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Code Sample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var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6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case</a:t>
            </a:r>
            <a:r>
              <a:rPr lang="en-US" sz="16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Source Code Pro" panose="020B050903040302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21" y="1760465"/>
            <a:ext cx="8119541" cy="282418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3466320" y="4719038"/>
            <a:ext cx="8119541" cy="19818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 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-&gt;Get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err="1">
                <a:solidFill>
                  <a:srgbClr val="FFC000"/>
                </a:solidFill>
                <a:latin typeface="Source Code Pro" panose="020B0509030403020204" pitchFamily="49" charset="0"/>
              </a:rPr>
              <a:t>var_myMember</a:t>
            </a:r>
            <a:r>
              <a:rPr lang="en-US" sz="1200" dirty="0">
                <a:solidFill>
                  <a:srgbClr val="FFC000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.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GetSwitchValue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()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case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0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        _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GetInstanceVar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&lt;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var_x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&gt;() =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        break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4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14" y="2412563"/>
            <a:ext cx="10548971" cy="20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 - C++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C++ Implementation</a:t>
            </a:r>
          </a:p>
          <a:p>
            <a:pPr lvl="1"/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GMLVar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to emulate variable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behavior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Built-in functionality mirrored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Scripts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Execution Flow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Resource Management</a:t>
            </a:r>
          </a:p>
          <a:p>
            <a:pPr lvl="2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Etc.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Compile converted code as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89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Edge Cases &amp; Pitfalls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Non Orthogonal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Complex Variables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‘With’ statement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7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367" cy="823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GML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00367" cy="3684588"/>
          </a:xfrm>
          <a:solidFill>
            <a:schemeClr val="tx1">
              <a:alpha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B050"/>
                </a:solidFill>
                <a:latin typeface="Source Code Pro" panose="020B0509030403020204" pitchFamily="49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Source Code Pro" panose="020B0509030403020204" pitchFamily="49" charset="0"/>
              </a:rPr>
              <a:t>scrScriptTest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= 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0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argument0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case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0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	  </a:t>
            </a:r>
            <a:r>
              <a:rPr lang="en-US" sz="12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local </a:t>
            </a:r>
            <a:r>
              <a:rPr lang="en-US" sz="12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var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y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myMember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     </a:t>
            </a:r>
            <a:r>
              <a:rPr lang="en-US" sz="12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member </a:t>
            </a:r>
            <a:r>
              <a:rPr lang="en-US" sz="12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var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case </a:t>
            </a:r>
            <a:r>
              <a:rPr lang="en-US" sz="1200" dirty="0">
                <a:solidFill>
                  <a:schemeClr val="accent2"/>
                </a:solidFill>
                <a:latin typeface="Source Code Pro" panose="020B0509030403020204" pitchFamily="49" charset="0"/>
              </a:rPr>
              <a:t>"test"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=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global.test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  </a:t>
            </a:r>
            <a:r>
              <a:rPr lang="en-US" sz="12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global </a:t>
            </a:r>
            <a:r>
              <a:rPr lang="en-US" sz="12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var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w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=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objTest.test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 </a:t>
            </a:r>
            <a:r>
              <a:rPr lang="en-US" sz="12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object </a:t>
            </a:r>
            <a:r>
              <a:rPr lang="en-US" sz="12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var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152123" y="1681163"/>
            <a:ext cx="7203265" cy="823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C++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152122" y="2505075"/>
            <a:ext cx="7620777" cy="3684588"/>
          </a:xfrm>
          <a:solidFill>
            <a:schemeClr val="tx1">
              <a:alpha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scrScriptTest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GMLObjectInstance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*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, </a:t>
            </a: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GMLObjectInstance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*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_other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, </a:t>
            </a: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const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&amp;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argument0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PGMLVar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</a:t>
            </a:r>
            <a:r>
              <a:rPr 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GMLReal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0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switch 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argument0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.GetSwitchValue()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 </a:t>
            </a:r>
            <a:r>
              <a:rPr lang="en-US" sz="12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returns hash for string types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case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0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&gt;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GetInstanceVar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&lt;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var_x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&gt;() =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_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instance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-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&gt;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GetInstanceVar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&lt;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var_y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&gt;() =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-&gt;Get(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var_myMember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case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663880771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: </a:t>
            </a:r>
            <a:r>
              <a:rPr lang="en-US" sz="1200" dirty="0">
                <a:solidFill>
                  <a:srgbClr val="00B050"/>
                </a:solidFill>
                <a:latin typeface="Source Code Pro" panose="020B0509030403020204" pitchFamily="49" charset="0"/>
              </a:rPr>
              <a:t>/* test */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Get( </a:t>
            </a: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) 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= </a:t>
            </a:r>
            <a:r>
              <a:rPr lang="en-US" sz="12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global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.Get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var_test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Get( </a:t>
            </a: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var_w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) 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= </a:t>
            </a:r>
            <a:r>
              <a:rPr lang="en-US" sz="12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g_objTest</a:t>
            </a:r>
            <a:r>
              <a:rPr lang="en-US" sz="12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.Get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var_test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200" dirty="0">
                <a:solidFill>
                  <a:schemeClr val="accent1"/>
                </a:solidFill>
                <a:latin typeface="Source Code Pro" panose="020B0509030403020204" pitchFamily="49" charset="0"/>
              </a:rPr>
              <a:t>break</a:t>
            </a: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367" cy="823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GML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00367" cy="3684588"/>
          </a:xfrm>
          <a:solidFill>
            <a:schemeClr val="tx1">
              <a:alpha val="80000"/>
            </a:schemeClr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B050"/>
                </a:solidFill>
                <a:latin typeface="Source Code Pro" panose="020B0509030403020204" pitchFamily="49" charset="0"/>
              </a:rPr>
              <a:t>// </a:t>
            </a:r>
            <a:r>
              <a:rPr lang="en-US" sz="12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scrScriptTest</a:t>
            </a:r>
            <a:endParaRPr lang="en-US" sz="1200" dirty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</a:t>
            </a:r>
            <a:r>
              <a:rPr 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myVar</a:t>
            </a:r>
            <a:r>
              <a:rPr 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globalvar</a:t>
            </a:r>
            <a:r>
              <a:rPr 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endParaRPr lang="en-US" sz="1200" dirty="0" smtClean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with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objTest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x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test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y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myVar</a:t>
            </a: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152123" y="1681163"/>
            <a:ext cx="7203265" cy="823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C++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152122" y="2505075"/>
            <a:ext cx="7620777" cy="3684588"/>
          </a:xfrm>
          <a:solidFill>
            <a:schemeClr val="tx1">
              <a:alpha val="80000"/>
            </a:schemeClr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sz="1100" dirty="0" smtClean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void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Source Code Pro" panose="020B0509030403020204" pitchFamily="49" charset="0"/>
              </a:rPr>
              <a:t>scrScriptTest</a:t>
            </a: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1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GMLObjectInstance</a:t>
            </a: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* </a:t>
            </a: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_instance</a:t>
            </a: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, </a:t>
            </a:r>
            <a:r>
              <a:rPr lang="en-US" sz="11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GMLObjectInstance</a:t>
            </a: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* </a:t>
            </a: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_</a:t>
            </a:r>
            <a:r>
              <a:rPr lang="en-US" sz="11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other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)</a:t>
            </a:r>
            <a:endParaRPr lang="en-US" sz="1100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1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GMLInstances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&amp; instances =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g_objTest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.GetInstances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</a:t>
            </a:r>
            <a:r>
              <a:rPr lang="en-US" sz="11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for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1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GMLInstances</a:t>
            </a:r>
            <a:r>
              <a:rPr lang="en-US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::iterator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=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instances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.begin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();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!=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instances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.end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();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</a:t>
            </a:r>
            <a:r>
              <a:rPr lang="en-US" sz="11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GMLObjectInstance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*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current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= *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</a:t>
            </a:r>
            <a:r>
              <a:rPr lang="en-US" sz="11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if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(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current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IsDestroyed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() ) 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    </a:t>
            </a:r>
            <a:r>
              <a:rPr lang="en-US" sz="11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continue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current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GetInstanceVar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&lt; </a:t>
            </a:r>
            <a:r>
              <a:rPr lang="en-US" sz="11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var_x</a:t>
            </a:r>
            <a:r>
              <a:rPr lang="en-US" sz="11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&gt;() =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global.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Get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( </a:t>
            </a:r>
            <a:r>
              <a:rPr lang="en-US" sz="11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var_test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   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current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-&gt;</a:t>
            </a:r>
            <a:r>
              <a:rPr lang="en-US" sz="1100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GetInstanceVar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&lt; </a:t>
            </a:r>
            <a:r>
              <a:rPr lang="en-US" sz="11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var_y</a:t>
            </a:r>
            <a:r>
              <a:rPr lang="en-US" sz="11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&gt;() =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myVar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}</a:t>
            </a:r>
            <a:endParaRPr lang="en-US" sz="1100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Code Conversion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39788" y="1678133"/>
            <a:ext cx="7203265" cy="823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C++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839789" y="2505075"/>
            <a:ext cx="4937705" cy="3684588"/>
          </a:xfrm>
          <a:solidFill>
            <a:schemeClr val="tx1">
              <a:alpha val="80000"/>
            </a:schemeClr>
          </a:solidFill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endParaRPr lang="en-US" sz="1100" dirty="0" smtClean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template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&lt; AgUInt32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VarId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&gt;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class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GMLInstanceVar</a:t>
            </a:r>
            <a:endParaRPr lang="en-US" sz="1100" dirty="0" smtClean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public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GMLInstanceVar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(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PGMLVar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&amp;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refVar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,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GMLObjectInstance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*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instance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: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m_refVar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(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refVar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switch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(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VarId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) 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case </a:t>
            </a:r>
            <a:r>
              <a:rPr lang="en-US" sz="1100" dirty="0" err="1" smtClean="0">
                <a:solidFill>
                  <a:srgbClr val="FFC000"/>
                </a:solidFill>
                <a:latin typeface="Source Code Pro" panose="020B0509030403020204" pitchFamily="49" charset="0"/>
              </a:rPr>
              <a:t>var_x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   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m_refVar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=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instance-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&gt;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GetX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(); </a:t>
            </a:r>
            <a:r>
              <a:rPr lang="en-US" sz="11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gets current X position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break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   </a:t>
            </a:r>
            <a:r>
              <a:rPr lang="en-US" sz="11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etc.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}</a:t>
            </a:r>
            <a:endParaRPr lang="en-US" sz="1100" dirty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}    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};</a:t>
            </a:r>
            <a:endParaRPr lang="en-US" sz="1100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sz="quarter" idx="4"/>
          </p:nvPr>
        </p:nvSpPr>
        <p:spPr>
          <a:xfrm>
            <a:off x="6010998" y="2505075"/>
            <a:ext cx="5342802" cy="3684588"/>
          </a:xfrm>
          <a:solidFill>
            <a:schemeClr val="tx1">
              <a:alpha val="80000"/>
            </a:schemeClr>
          </a:solidFill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endParaRPr lang="en-US" sz="1100" dirty="0" smtClean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template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&lt; AgUInt32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VarId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&gt;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class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GMLInstanceVar</a:t>
            </a:r>
            <a:endParaRPr lang="en-US" sz="1100" dirty="0" smtClean="0">
              <a:solidFill>
                <a:schemeClr val="accent1">
                  <a:lumMod val="20000"/>
                  <a:lumOff val="80000"/>
                </a:schemeClr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public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void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OnChanged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switch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( 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VarId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case </a:t>
            </a:r>
            <a:r>
              <a:rPr lang="en-US" sz="1100" dirty="0" err="1" smtClean="0">
                <a:solidFill>
                  <a:srgbClr val="FFC000"/>
                </a:solidFill>
                <a:latin typeface="Source Code Pro" panose="020B0509030403020204" pitchFamily="49" charset="0"/>
              </a:rPr>
              <a:t>var_x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   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instance-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&gt;</a:t>
            </a:r>
            <a:r>
              <a:rPr lang="en-US" sz="11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SetX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( </a:t>
            </a:r>
            <a:r>
              <a:rPr lang="en-US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m_refVar</a:t>
            </a:r>
            <a:r>
              <a:rPr 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); </a:t>
            </a:r>
            <a:r>
              <a:rPr lang="en-US" sz="11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also updates </a:t>
            </a:r>
            <a:r>
              <a:rPr lang="en-US" sz="11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bbox</a:t>
            </a:r>
            <a:endParaRPr lang="en-US" sz="11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Source Code Pro" panose="020B0509030403020204" pitchFamily="49" charset="0"/>
              </a:rPr>
              <a:t>break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    </a:t>
            </a:r>
            <a:r>
              <a:rPr lang="en-US" sz="1100" dirty="0" smtClean="0">
                <a:solidFill>
                  <a:srgbClr val="00B050"/>
                </a:solidFill>
                <a:latin typeface="Source Code Pro" panose="020B0509030403020204" pitchFamily="49" charset="0"/>
              </a:rPr>
              <a:t>// </a:t>
            </a:r>
            <a:r>
              <a:rPr lang="en-US" sz="1100" dirty="0" err="1" smtClean="0">
                <a:solidFill>
                  <a:srgbClr val="00B050"/>
                </a:solidFill>
                <a:latin typeface="Source Code Pro" panose="020B0509030403020204" pitchFamily="49" charset="0"/>
              </a:rPr>
              <a:t>etc</a:t>
            </a:r>
            <a:endParaRPr lang="en-US" sz="1100" dirty="0" smtClean="0">
              <a:solidFill>
                <a:srgbClr val="00B050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</a:t>
            </a: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   }    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</a:rPr>
              <a:t>};</a:t>
            </a:r>
            <a:endParaRPr lang="en-US" sz="1100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10998" y="1693718"/>
            <a:ext cx="7203265" cy="823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C++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Architecture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Data Conversion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Code Conversion</a:t>
            </a:r>
          </a:p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20159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Architecture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8231"/>
            <a:ext cx="10515600" cy="3286125"/>
          </a:xfrm>
          <a:solidFill>
            <a:schemeClr val="tx1">
              <a:alpha val="80000"/>
            </a:schemeClr>
          </a:solidFill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838200" y="1893353"/>
            <a:ext cx="7147282" cy="464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Hotline Miami 2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Data Conversion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Code Conversion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</a:p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38273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Full Control, No Dependencies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Better Debugging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Optimization Opportunities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Reusable Technology</a:t>
            </a:r>
          </a:p>
        </p:txBody>
      </p:sp>
    </p:spTree>
    <p:extLst>
      <p:ext uri="{BB962C8B-B14F-4D97-AF65-F5344CB8AC3E}">
        <p14:creationId xmlns:p14="http://schemas.microsoft.com/office/powerpoint/2010/main" val="2846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Full Control, No Dependencies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Better Debugging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Optimization Opportunities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Reusable Technology</a:t>
            </a:r>
          </a:p>
        </p:txBody>
      </p:sp>
    </p:spTree>
    <p:extLst>
      <p:ext uri="{BB962C8B-B14F-4D97-AF65-F5344CB8AC3E}">
        <p14:creationId xmlns:p14="http://schemas.microsoft.com/office/powerpoint/2010/main" val="16688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4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97" y="1323451"/>
            <a:ext cx="1765031" cy="1765031"/>
          </a:xfrm>
          <a:solidFill>
            <a:schemeClr val="tx1">
              <a:alpha val="4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5" y="1323451"/>
            <a:ext cx="1765031" cy="176503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39" y="1323451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84" y="1323450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26" y="1323450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4" y="3750206"/>
            <a:ext cx="1718217" cy="17182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97" y="3750206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40" y="3750206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83" y="3750206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26" y="3750206"/>
            <a:ext cx="1765031" cy="1765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2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Full Control, No Dependencies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Better Debugging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Optimization Opportunities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Reusable Technology</a:t>
            </a:r>
          </a:p>
        </p:txBody>
      </p:sp>
    </p:spTree>
    <p:extLst>
      <p:ext uri="{BB962C8B-B14F-4D97-AF65-F5344CB8AC3E}">
        <p14:creationId xmlns:p14="http://schemas.microsoft.com/office/powerpoint/2010/main" val="13293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Full Control, No Dependencies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Better Debugging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Optimization Opportunities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Reusable Technology</a:t>
            </a:r>
          </a:p>
        </p:txBody>
      </p:sp>
    </p:spTree>
    <p:extLst>
      <p:ext uri="{BB962C8B-B14F-4D97-AF65-F5344CB8AC3E}">
        <p14:creationId xmlns:p14="http://schemas.microsoft.com/office/powerpoint/2010/main" val="89175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Cons</a:t>
            </a:r>
          </a:p>
          <a:p>
            <a:pPr lvl="1"/>
            <a:r>
              <a:rPr lang="en-US" dirty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Intensive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Never Complete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Parallel Development Problematic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Complexity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Intensive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Never Complete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Parallel Development Problematic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Complexity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Intensive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Never Complete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Parallel Development Problematic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Complexity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Pros &amp; Cons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Intensive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Never Complete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Parallel Development Problematic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Complexity</a:t>
            </a:r>
            <a:endParaRPr lang="en-US" dirty="0">
              <a:solidFill>
                <a:srgbClr val="FFC000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Takeaways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Porting at Abstraction Games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SilverWare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Hotline Miami Ports</a:t>
            </a:r>
          </a:p>
        </p:txBody>
      </p:sp>
    </p:spTree>
    <p:extLst>
      <p:ext uri="{BB962C8B-B14F-4D97-AF65-F5344CB8AC3E}">
        <p14:creationId xmlns:p14="http://schemas.microsoft.com/office/powerpoint/2010/main" val="31017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Takeaways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Use 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the correct tools for the job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Normalize </a:t>
            </a: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game &amp; engine </a:t>
            </a: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code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6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Questions?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http</a:t>
            </a: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://www.ctrl500.com/tech/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http://www.enigma-dev.org</a:t>
            </a:r>
          </a:p>
          <a:p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https://irony.codeplex.com</a:t>
            </a: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/</a:t>
            </a: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http://www.abstractiongames.com</a:t>
            </a:r>
          </a:p>
          <a:p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frans.kasper@abstractiongames.com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@</a:t>
            </a:r>
            <a:r>
              <a:rPr lang="en-US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snarfk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  @</a:t>
            </a:r>
            <a:r>
              <a:rPr lang="en-US" dirty="0" err="1" smtClean="0">
                <a:solidFill>
                  <a:schemeClr val="bg1"/>
                </a:solidFill>
                <a:latin typeface="Source Code Pro" panose="020B0509030403020204" pitchFamily="49" charset="0"/>
              </a:rPr>
              <a:t>AbstractionGame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2052" name="Picture 4" descr="http://www.contramime.utwente.nl/couch/uploads/image/twitter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6" y="5692614"/>
            <a:ext cx="282574" cy="2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ontramime.utwente.nl/couch/uploads/image/twitter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6" y="5171119"/>
            <a:ext cx="282574" cy="2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6" y="4546214"/>
            <a:ext cx="459973" cy="4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4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3" y="4711215"/>
            <a:ext cx="257175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4711215"/>
            <a:ext cx="2571750" cy="1285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691614"/>
            <a:ext cx="2571750" cy="1285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14" y="2839434"/>
            <a:ext cx="2571750" cy="1285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4" y="2839434"/>
            <a:ext cx="2571750" cy="1285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1163901"/>
            <a:ext cx="2571750" cy="1285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59" y="1163901"/>
            <a:ext cx="2571750" cy="1285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64" y="2839434"/>
            <a:ext cx="2571750" cy="1285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09" y="1163901"/>
            <a:ext cx="2571750" cy="12858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814" y="2839434"/>
            <a:ext cx="2571750" cy="12858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559" y="1091164"/>
            <a:ext cx="25717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4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7" y="72736"/>
            <a:ext cx="11896440" cy="66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r>
              <a:rPr lang="en-US" dirty="0" smtClean="0">
                <a:solidFill>
                  <a:srgbClr val="FFC000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Porting at Abstraction Games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SilverWare</a:t>
            </a:r>
            <a:endParaRPr lang="en-US" dirty="0" smtClean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Hotline Miami Ports</a:t>
            </a:r>
          </a:p>
        </p:txBody>
      </p:sp>
    </p:spTree>
    <p:extLst>
      <p:ext uri="{BB962C8B-B14F-4D97-AF65-F5344CB8AC3E}">
        <p14:creationId xmlns:p14="http://schemas.microsoft.com/office/powerpoint/2010/main" val="41643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Justice Solid" pitchFamily="2" charset="0"/>
              </a:rPr>
              <a:t>Porting at Abstraction</a:t>
            </a:r>
            <a:endParaRPr lang="en-US" dirty="0">
              <a:solidFill>
                <a:schemeClr val="bg1"/>
              </a:solidFill>
              <a:latin typeface="Justice Solid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Remakes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riginal code mostly as reference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May re-use assets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33" y="199597"/>
            <a:ext cx="1189367" cy="1491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8379" y="6176963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ource Code Pro" panose="020B0509030403020204" pitchFamily="49" charset="0"/>
              </a:rPr>
              <a:t>Frans Kasper, Control Conference 2015</a:t>
            </a:r>
            <a:endParaRPr lang="en-US" dirty="0">
              <a:solidFill>
                <a:schemeClr val="bg1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</TotalTime>
  <Words>1828</Words>
  <Application>Microsoft Office PowerPoint</Application>
  <PresentationFormat>Widescreen</PresentationFormat>
  <Paragraphs>537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Justice Solid</vt:lpstr>
      <vt:lpstr>Source Code Pro</vt:lpstr>
      <vt:lpstr>Tahoma</vt:lpstr>
      <vt:lpstr>Office Theme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Porting at Abstraction</vt:lpstr>
      <vt:lpstr>Porting at Abstraction</vt:lpstr>
      <vt:lpstr>Porting at Abstraction</vt:lpstr>
      <vt:lpstr>Porting at Abstraction</vt:lpstr>
      <vt:lpstr>Porting at Abstraction</vt:lpstr>
      <vt:lpstr>Porting at Abstraction</vt:lpstr>
      <vt:lpstr>Porting at Abstraction</vt:lpstr>
      <vt:lpstr>SilverWare</vt:lpstr>
      <vt:lpstr>SilverWare</vt:lpstr>
      <vt:lpstr>Hotline Miami</vt:lpstr>
      <vt:lpstr>Data Conversion</vt:lpstr>
      <vt:lpstr>Hotline Miami</vt:lpstr>
      <vt:lpstr>Data Conversion</vt:lpstr>
      <vt:lpstr>Data Conversion</vt:lpstr>
      <vt:lpstr>Data Conversion</vt:lpstr>
      <vt:lpstr>Data Conversion</vt:lpstr>
      <vt:lpstr>Code Conversion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IRONY</vt:lpstr>
      <vt:lpstr>Code Conversion - C++</vt:lpstr>
      <vt:lpstr>Code Conversion</vt:lpstr>
      <vt:lpstr>Code Conversion</vt:lpstr>
      <vt:lpstr>Code Conversion</vt:lpstr>
      <vt:lpstr>Code Conversion</vt:lpstr>
      <vt:lpstr>Architecture</vt:lpstr>
      <vt:lpstr>Architecture</vt:lpstr>
      <vt:lpstr>Pros &amp; Cons</vt:lpstr>
      <vt:lpstr>Pros &amp; Cons</vt:lpstr>
      <vt:lpstr>Pros &amp; Cons</vt:lpstr>
      <vt:lpstr>Pros &amp; Cons</vt:lpstr>
      <vt:lpstr>Pros &amp; Cons</vt:lpstr>
      <vt:lpstr>Pros &amp; Cons</vt:lpstr>
      <vt:lpstr>Pros &amp; Cons</vt:lpstr>
      <vt:lpstr>Pros &amp; Cons</vt:lpstr>
      <vt:lpstr>Pros &amp; Cons</vt:lpstr>
      <vt:lpstr>Takeaways</vt:lpstr>
      <vt:lpstr>Takeaways</vt:lpstr>
      <vt:lpstr>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Frans Kasper</dc:creator>
  <cp:lastModifiedBy>Frans Kasper</cp:lastModifiedBy>
  <cp:revision>202</cp:revision>
  <dcterms:created xsi:type="dcterms:W3CDTF">2015-09-04T14:02:12Z</dcterms:created>
  <dcterms:modified xsi:type="dcterms:W3CDTF">2015-09-29T21:41:04Z</dcterms:modified>
</cp:coreProperties>
</file>